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9" r:id="rId2"/>
    <p:sldId id="284" r:id="rId3"/>
    <p:sldId id="346" r:id="rId4"/>
    <p:sldId id="347" r:id="rId5"/>
    <p:sldId id="348" r:id="rId6"/>
    <p:sldId id="349" r:id="rId7"/>
    <p:sldId id="350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用户" initials="微软用户" lastIdx="1" clrIdx="0"/>
  <p:cmAuthor id="1" name="雪贤 宋" initials="雪贤" lastIdx="3" clrIdx="0"/>
  <p:cmAuthor id="2" name="w h" initials="wh" lastIdx="1" clrIdx="1"/>
  <p:cmAuthor id="3" name="fafa" initials="f" lastIdx="2" clrIdx="1"/>
  <p:cmAuthor id="4" name="王习习" initials="王" lastIdx="2" clrIdx="0"/>
  <p:cmAuthor id="5" name="Karri Alexion-Tiernan" initials="K" lastIdx="2" clrIdx="4"/>
  <p:cmAuthor id="6" name="番茄花园" initials="番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23232"/>
    <a:srgbClr val="5AAC80"/>
    <a:srgbClr val="61D7A5"/>
    <a:srgbClr val="DAEAC3"/>
    <a:srgbClr val="FFFE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2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72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16DA46-2734-4BD9-B4AA-F7D5D256001A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5C49EE-CE8E-4B3D-A9BC-3F23D389C9A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F126A-F91E-4B43-951A-E63AF2E58557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76D55-F2A2-49AA-9EFC-974833E2BB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4"/>
          <p:cNvPicPr>
            <a:picLocks noChangeAspect="1"/>
          </p:cNvPicPr>
          <p:nvPr/>
        </p:nvPicPr>
        <p:blipFill>
          <a:blip r:embed="rId3"/>
          <a:srcRect t="21182"/>
          <a:stretch>
            <a:fillRect/>
          </a:stretch>
        </p:blipFill>
        <p:spPr>
          <a:xfrm>
            <a:off x="635" y="0"/>
            <a:ext cx="12191365" cy="540385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-8255" y="4696460"/>
            <a:ext cx="12200255" cy="2174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 rot="5400000" flipH="1">
            <a:off x="5015865" y="-318770"/>
            <a:ext cx="2161540" cy="12192000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360377" y="5100301"/>
            <a:ext cx="9462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latin typeface="微软雅黑" panose="020B0503020204020204" charset="-122"/>
                <a:ea typeface="微软雅黑" panose="020B0503020204020204" charset="-122"/>
              </a:rPr>
              <a:t>多模态模型可解释性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508500" y="6142990"/>
            <a:ext cx="31769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</a:rPr>
              <a:t>汇报人：马晨旭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 flipH="1">
            <a:off x="2667000" y="-2667000"/>
            <a:ext cx="6858001" cy="12192001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等腰三角形 3"/>
          <p:cNvSpPr/>
          <p:nvPr/>
        </p:nvSpPr>
        <p:spPr>
          <a:xfrm rot="3950066">
            <a:off x="9547880" y="510467"/>
            <a:ext cx="2666367" cy="2663320"/>
          </a:xfrm>
          <a:custGeom>
            <a:avLst/>
            <a:gdLst>
              <a:gd name="connsiteX0" fmla="*/ 0 w 9825469"/>
              <a:gd name="connsiteY0" fmla="*/ 8470232 h 8470232"/>
              <a:gd name="connsiteX1" fmla="*/ 4912735 w 9825469"/>
              <a:gd name="connsiteY1" fmla="*/ 0 h 8470232"/>
              <a:gd name="connsiteX2" fmla="*/ 9825469 w 9825469"/>
              <a:gd name="connsiteY2" fmla="*/ 8470232 h 8470232"/>
              <a:gd name="connsiteX3" fmla="*/ 0 w 9825469"/>
              <a:gd name="connsiteY3" fmla="*/ 8470232 h 8470232"/>
              <a:gd name="connsiteX0-1" fmla="*/ 107071 w 10039611"/>
              <a:gd name="connsiteY0-2" fmla="*/ 8470232 h 8470232"/>
              <a:gd name="connsiteX1-3" fmla="*/ 5019806 w 10039611"/>
              <a:gd name="connsiteY1-4" fmla="*/ 0 h 8470232"/>
              <a:gd name="connsiteX2-5" fmla="*/ 9932540 w 10039611"/>
              <a:gd name="connsiteY2-6" fmla="*/ 8470232 h 8470232"/>
              <a:gd name="connsiteX3-7" fmla="*/ 107071 w 10039611"/>
              <a:gd name="connsiteY3-8" fmla="*/ 8470232 h 8470232"/>
              <a:gd name="connsiteX0-9" fmla="*/ 107071 w 10039611"/>
              <a:gd name="connsiteY0-10" fmla="*/ 8470232 h 9097656"/>
              <a:gd name="connsiteX1-11" fmla="*/ 5019806 w 10039611"/>
              <a:gd name="connsiteY1-12" fmla="*/ 0 h 9097656"/>
              <a:gd name="connsiteX2-13" fmla="*/ 9932540 w 10039611"/>
              <a:gd name="connsiteY2-14" fmla="*/ 8470232 h 9097656"/>
              <a:gd name="connsiteX3-15" fmla="*/ 107071 w 10039611"/>
              <a:gd name="connsiteY3-16" fmla="*/ 8470232 h 9097656"/>
              <a:gd name="connsiteX0-17" fmla="*/ 107071 w 10836949"/>
              <a:gd name="connsiteY0-18" fmla="*/ 8470232 h 9097656"/>
              <a:gd name="connsiteX1-19" fmla="*/ 5019806 w 10836949"/>
              <a:gd name="connsiteY1-20" fmla="*/ 0 h 9097656"/>
              <a:gd name="connsiteX2-21" fmla="*/ 9932540 w 10836949"/>
              <a:gd name="connsiteY2-22" fmla="*/ 8470232 h 9097656"/>
              <a:gd name="connsiteX3-23" fmla="*/ 107071 w 10836949"/>
              <a:gd name="connsiteY3-24" fmla="*/ 8470232 h 9097656"/>
              <a:gd name="connsiteX0-25" fmla="*/ 115650 w 10845528"/>
              <a:gd name="connsiteY0-26" fmla="*/ 8470232 h 9165389"/>
              <a:gd name="connsiteX1-27" fmla="*/ 5028385 w 10845528"/>
              <a:gd name="connsiteY1-28" fmla="*/ 0 h 9165389"/>
              <a:gd name="connsiteX2-29" fmla="*/ 9941119 w 10845528"/>
              <a:gd name="connsiteY2-30" fmla="*/ 8470232 h 9165389"/>
              <a:gd name="connsiteX3-31" fmla="*/ 115650 w 10845528"/>
              <a:gd name="connsiteY3-32" fmla="*/ 8470232 h 9165389"/>
              <a:gd name="connsiteX0-33" fmla="*/ 115650 w 10035521"/>
              <a:gd name="connsiteY0-34" fmla="*/ 8470232 h 9774271"/>
              <a:gd name="connsiteX1-35" fmla="*/ 5028385 w 10035521"/>
              <a:gd name="connsiteY1-36" fmla="*/ 0 h 9774271"/>
              <a:gd name="connsiteX2-37" fmla="*/ 9941119 w 10035521"/>
              <a:gd name="connsiteY2-38" fmla="*/ 8470232 h 9774271"/>
              <a:gd name="connsiteX3-39" fmla="*/ 115650 w 10035521"/>
              <a:gd name="connsiteY3-40" fmla="*/ 8470232 h 9774271"/>
              <a:gd name="connsiteX0-41" fmla="*/ 115650 w 9991644"/>
              <a:gd name="connsiteY0-42" fmla="*/ 8470232 h 9558549"/>
              <a:gd name="connsiteX1-43" fmla="*/ 5028385 w 9991644"/>
              <a:gd name="connsiteY1-44" fmla="*/ 0 h 9558549"/>
              <a:gd name="connsiteX2-45" fmla="*/ 9941119 w 9991644"/>
              <a:gd name="connsiteY2-46" fmla="*/ 8470232 h 9558549"/>
              <a:gd name="connsiteX3-47" fmla="*/ 115650 w 9991644"/>
              <a:gd name="connsiteY3-48" fmla="*/ 8470232 h 9558549"/>
              <a:gd name="connsiteX0-49" fmla="*/ 115650 w 9991644"/>
              <a:gd name="connsiteY0-50" fmla="*/ 8470232 h 9614171"/>
              <a:gd name="connsiteX1-51" fmla="*/ 5028385 w 9991644"/>
              <a:gd name="connsiteY1-52" fmla="*/ 0 h 9614171"/>
              <a:gd name="connsiteX2-53" fmla="*/ 9941119 w 9991644"/>
              <a:gd name="connsiteY2-54" fmla="*/ 8470232 h 9614171"/>
              <a:gd name="connsiteX3-55" fmla="*/ 115650 w 9991644"/>
              <a:gd name="connsiteY3-56" fmla="*/ 8470232 h 9614171"/>
              <a:gd name="connsiteX0-57" fmla="*/ 98721 w 9974715"/>
              <a:gd name="connsiteY0-58" fmla="*/ 8470232 h 9501431"/>
              <a:gd name="connsiteX1-59" fmla="*/ 5011456 w 9974715"/>
              <a:gd name="connsiteY1-60" fmla="*/ 0 h 9501431"/>
              <a:gd name="connsiteX2-61" fmla="*/ 9924190 w 9974715"/>
              <a:gd name="connsiteY2-62" fmla="*/ 8470232 h 9501431"/>
              <a:gd name="connsiteX3-63" fmla="*/ 98721 w 9974715"/>
              <a:gd name="connsiteY3-64" fmla="*/ 8470232 h 9501431"/>
              <a:gd name="connsiteX0-65" fmla="*/ 98721 w 9974715"/>
              <a:gd name="connsiteY0-66" fmla="*/ 8470232 h 9501431"/>
              <a:gd name="connsiteX1-67" fmla="*/ 5011456 w 9974715"/>
              <a:gd name="connsiteY1-68" fmla="*/ 0 h 9501431"/>
              <a:gd name="connsiteX2-69" fmla="*/ 9924190 w 9974715"/>
              <a:gd name="connsiteY2-70" fmla="*/ 8470232 h 9501431"/>
              <a:gd name="connsiteX3-71" fmla="*/ 98721 w 9974715"/>
              <a:gd name="connsiteY3-72" fmla="*/ 8470232 h 9501431"/>
              <a:gd name="connsiteX0-73" fmla="*/ 115650 w 9991644"/>
              <a:gd name="connsiteY0-74" fmla="*/ 8470232 h 9542959"/>
              <a:gd name="connsiteX1-75" fmla="*/ 5028385 w 9991644"/>
              <a:gd name="connsiteY1-76" fmla="*/ 0 h 9542959"/>
              <a:gd name="connsiteX2-77" fmla="*/ 9941119 w 9991644"/>
              <a:gd name="connsiteY2-78" fmla="*/ 8470232 h 9542959"/>
              <a:gd name="connsiteX3-79" fmla="*/ 115650 w 9991644"/>
              <a:gd name="connsiteY3-80" fmla="*/ 8470232 h 9542959"/>
              <a:gd name="connsiteX0-81" fmla="*/ 115650 w 9968567"/>
              <a:gd name="connsiteY0-82" fmla="*/ 8470232 h 9587022"/>
              <a:gd name="connsiteX1-83" fmla="*/ 5028385 w 9968567"/>
              <a:gd name="connsiteY1-84" fmla="*/ 0 h 9587022"/>
              <a:gd name="connsiteX2-85" fmla="*/ 9941119 w 9968567"/>
              <a:gd name="connsiteY2-86" fmla="*/ 8470232 h 9587022"/>
              <a:gd name="connsiteX3-87" fmla="*/ 115650 w 9968567"/>
              <a:gd name="connsiteY3-88" fmla="*/ 8470232 h 9587022"/>
              <a:gd name="connsiteX0-89" fmla="*/ 135499 w 9994511"/>
              <a:gd name="connsiteY0-90" fmla="*/ 8470349 h 9587139"/>
              <a:gd name="connsiteX1-91" fmla="*/ 5048234 w 9994511"/>
              <a:gd name="connsiteY1-92" fmla="*/ 117 h 9587139"/>
              <a:gd name="connsiteX2-93" fmla="*/ 9960968 w 9994511"/>
              <a:gd name="connsiteY2-94" fmla="*/ 8470349 h 9587139"/>
              <a:gd name="connsiteX3-95" fmla="*/ 135499 w 9994511"/>
              <a:gd name="connsiteY3-96" fmla="*/ 8470349 h 9587139"/>
              <a:gd name="connsiteX0-97" fmla="*/ 135499 w 10069367"/>
              <a:gd name="connsiteY0-98" fmla="*/ 8470349 h 9801805"/>
              <a:gd name="connsiteX1-99" fmla="*/ 5048234 w 10069367"/>
              <a:gd name="connsiteY1-100" fmla="*/ 117 h 9801805"/>
              <a:gd name="connsiteX2-101" fmla="*/ 9960968 w 10069367"/>
              <a:gd name="connsiteY2-102" fmla="*/ 8470349 h 9801805"/>
              <a:gd name="connsiteX3-103" fmla="*/ 135499 w 10069367"/>
              <a:gd name="connsiteY3-104" fmla="*/ 8470349 h 9801805"/>
              <a:gd name="connsiteX0-105" fmla="*/ 209411 w 10143279"/>
              <a:gd name="connsiteY0-106" fmla="*/ 8470363 h 10075690"/>
              <a:gd name="connsiteX1-107" fmla="*/ 5122146 w 10143279"/>
              <a:gd name="connsiteY1-108" fmla="*/ 131 h 10075690"/>
              <a:gd name="connsiteX2-109" fmla="*/ 10034880 w 10143279"/>
              <a:gd name="connsiteY2-110" fmla="*/ 8470363 h 10075690"/>
              <a:gd name="connsiteX3-111" fmla="*/ 209411 w 10143279"/>
              <a:gd name="connsiteY3-112" fmla="*/ 8470363 h 100756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0143279" h="10075690">
                <a:moveTo>
                  <a:pt x="209411" y="8470363"/>
                </a:moveTo>
                <a:cubicBezTo>
                  <a:pt x="-915594" y="6325925"/>
                  <a:pt x="2747250" y="-33383"/>
                  <a:pt x="5122146" y="131"/>
                </a:cubicBezTo>
                <a:cubicBezTo>
                  <a:pt x="7497042" y="33645"/>
                  <a:pt x="10783095" y="6333932"/>
                  <a:pt x="10034880" y="8470363"/>
                </a:cubicBezTo>
                <a:cubicBezTo>
                  <a:pt x="9286665" y="10606794"/>
                  <a:pt x="1334416" y="10614801"/>
                  <a:pt x="209411" y="8470363"/>
                </a:cubicBezTo>
                <a:close/>
              </a:path>
            </a:pathLst>
          </a:custGeom>
          <a:solidFill>
            <a:srgbClr val="B0E6C4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itchFamily="2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8D1F7F5-B5AC-91FF-BADC-6940951D1EA2}"/>
              </a:ext>
            </a:extLst>
          </p:cNvPr>
          <p:cNvSpPr txBox="1"/>
          <p:nvPr/>
        </p:nvSpPr>
        <p:spPr>
          <a:xfrm>
            <a:off x="926184" y="1108029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b="1" dirty="0">
                <a:gradFill flip="none" rotWithShape="1">
                  <a:gsLst>
                    <a:gs pos="0">
                      <a:srgbClr val="39666C"/>
                    </a:gs>
                    <a:gs pos="100000">
                      <a:srgbClr val="467287"/>
                    </a:gs>
                  </a:gsLst>
                  <a:lin ang="10800000" scaled="1"/>
                  <a:tileRect/>
                </a:gradFill>
                <a:effectLst/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解耦表征学习是什么？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744DD23-92CE-BC34-5472-551013D51279}"/>
              </a:ext>
            </a:extLst>
          </p:cNvPr>
          <p:cNvGrpSpPr/>
          <p:nvPr/>
        </p:nvGrpSpPr>
        <p:grpSpPr>
          <a:xfrm>
            <a:off x="590783" y="1802649"/>
            <a:ext cx="3096348" cy="2027056"/>
            <a:chOff x="378374" y="1442134"/>
            <a:chExt cx="3096348" cy="1577152"/>
          </a:xfrm>
        </p:grpSpPr>
        <p:sp>
          <p:nvSpPr>
            <p:cNvPr id="13" name="矩形: 圆角 12"/>
            <p:cNvSpPr/>
            <p:nvPr/>
          </p:nvSpPr>
          <p:spPr>
            <a:xfrm>
              <a:off x="378374" y="1442134"/>
              <a:ext cx="3096348" cy="1399978"/>
            </a:xfrm>
            <a:prstGeom prst="roundRect">
              <a:avLst>
                <a:gd name="adj" fmla="val 22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gradFill flip="none" rotWithShape="1">
                  <a:gsLst>
                    <a:gs pos="0">
                      <a:srgbClr val="39666C"/>
                    </a:gs>
                    <a:gs pos="100000">
                      <a:srgbClr val="467287"/>
                    </a:gs>
                  </a:gsLst>
                  <a:lin ang="10800000" scaled="1"/>
                  <a:tileRect/>
                </a:gradFill>
                <a:effectLst/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66AEECEB-23B9-2AD8-0885-2755AF6046C3}"/>
                </a:ext>
              </a:extLst>
            </p:cNvPr>
            <p:cNvSpPr txBox="1"/>
            <p:nvPr/>
          </p:nvSpPr>
          <p:spPr>
            <a:xfrm>
              <a:off x="450979" y="1541958"/>
              <a:ext cx="295113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/>
                <a:t>一种范式</a:t>
              </a:r>
              <a:endParaRPr lang="en-US" altLang="zh-CN" dirty="0"/>
            </a:p>
            <a:p>
              <a:pPr algn="ctr"/>
              <a:r>
                <a:rPr lang="zh-CN" altLang="en-US" dirty="0"/>
                <a:t>旨在从神经网络中</a:t>
              </a:r>
              <a:endParaRPr lang="en-US" altLang="zh-CN" dirty="0"/>
            </a:p>
            <a:p>
              <a:pPr algn="ctr"/>
              <a:r>
                <a:rPr lang="zh-CN" altLang="en-US" dirty="0"/>
                <a:t>识别并提取出观测目标</a:t>
              </a:r>
              <a:endParaRPr lang="en-US" altLang="zh-CN" dirty="0"/>
            </a:p>
            <a:p>
              <a:pPr algn="ctr"/>
              <a:r>
                <a:rPr lang="zh-CN" altLang="en-US" dirty="0"/>
                <a:t>的潜在因素的表征</a:t>
              </a:r>
              <a:endParaRPr lang="en-US" altLang="zh-CN" dirty="0"/>
            </a:p>
            <a:p>
              <a:pPr algn="ctr"/>
              <a:r>
                <a:rPr lang="zh-CN" altLang="en-US" dirty="0"/>
                <a:t>特别是具有语义信息的表征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6D2B017-2D27-C147-3435-21622EB405FC}"/>
              </a:ext>
            </a:extLst>
          </p:cNvPr>
          <p:cNvGrpSpPr/>
          <p:nvPr/>
        </p:nvGrpSpPr>
        <p:grpSpPr>
          <a:xfrm>
            <a:off x="173169" y="138099"/>
            <a:ext cx="5342488" cy="518795"/>
            <a:chOff x="869" y="335"/>
            <a:chExt cx="8412" cy="817"/>
          </a:xfrm>
        </p:grpSpPr>
        <p:sp>
          <p:nvSpPr>
            <p:cNvPr id="16" name="PA-矩形 1">
              <a:extLst>
                <a:ext uri="{FF2B5EF4-FFF2-40B4-BE49-F238E27FC236}">
                  <a16:creationId xmlns:a16="http://schemas.microsoft.com/office/drawing/2014/main" id="{FFCB24A8-3A68-0F31-2FC2-73F757E5D0B9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1330" y="498"/>
              <a:ext cx="7951" cy="654"/>
            </a:xfrm>
            <a:prstGeom prst="rect">
              <a:avLst/>
            </a:prstGeom>
            <a:noFill/>
            <a:effectLst/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altLang="zh-CN" sz="2700" spc="200" dirty="0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阿里巴巴普惠体 M" panose="00020600040101010101" pitchFamily="18" charset="-122"/>
                  <a:sym typeface="Gilroy Medium" panose="00000600000000000000" pitchFamily="50" charset="0"/>
                </a:rPr>
                <a:t>01 </a:t>
              </a:r>
              <a:r>
                <a:rPr lang="zh-CN" altLang="en-US" sz="2700" spc="200" dirty="0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阿里巴巴普惠体 M" panose="00020600040101010101" pitchFamily="18" charset="-122"/>
                  <a:sym typeface="Gilroy Medium" panose="00000600000000000000" pitchFamily="50" charset="0"/>
                </a:rPr>
                <a:t>多模态模型的解耦表征学习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F1DD773E-788E-DBDA-45C3-CF58C135A784}"/>
                </a:ext>
              </a:extLst>
            </p:cNvPr>
            <p:cNvCxnSpPr/>
            <p:nvPr/>
          </p:nvCxnSpPr>
          <p:spPr>
            <a:xfrm>
              <a:off x="869" y="335"/>
              <a:ext cx="0" cy="745"/>
            </a:xfrm>
            <a:prstGeom prst="line">
              <a:avLst/>
            </a:prstGeom>
            <a:ln w="76200">
              <a:solidFill>
                <a:srgbClr val="5AA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4AA5236A-FDB7-E580-D954-56B251722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934" y="3958005"/>
            <a:ext cx="3840480" cy="181201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C0F1559D-98D7-C142-423B-04CE46330199}"/>
              </a:ext>
            </a:extLst>
          </p:cNvPr>
          <p:cNvSpPr txBox="1"/>
          <p:nvPr/>
        </p:nvSpPr>
        <p:spPr>
          <a:xfrm>
            <a:off x="4541955" y="1108029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b="1" dirty="0">
                <a:gradFill flip="none" rotWithShape="1">
                  <a:gsLst>
                    <a:gs pos="0">
                      <a:srgbClr val="39666C"/>
                    </a:gs>
                    <a:gs pos="100000">
                      <a:srgbClr val="467287"/>
                    </a:gs>
                  </a:gsLst>
                  <a:lin ang="10800000" scaled="1"/>
                  <a:tileRect/>
                </a:gradFill>
                <a:effectLst/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解耦后的表征有何种特性？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7810F9C0-D4F6-CA10-401D-CB966B5C4A48}"/>
              </a:ext>
            </a:extLst>
          </p:cNvPr>
          <p:cNvGrpSpPr/>
          <p:nvPr/>
        </p:nvGrpSpPr>
        <p:grpSpPr>
          <a:xfrm>
            <a:off x="4409997" y="1798698"/>
            <a:ext cx="3218573" cy="1799341"/>
            <a:chOff x="313858" y="1442134"/>
            <a:chExt cx="3218573" cy="1399978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B2F27AA8-ABFA-D8CF-E2CD-7E167A7C7002}"/>
                </a:ext>
              </a:extLst>
            </p:cNvPr>
            <p:cNvSpPr/>
            <p:nvPr/>
          </p:nvSpPr>
          <p:spPr>
            <a:xfrm>
              <a:off x="378374" y="1442134"/>
              <a:ext cx="3096348" cy="1399978"/>
            </a:xfrm>
            <a:prstGeom prst="roundRect">
              <a:avLst>
                <a:gd name="adj" fmla="val 22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gradFill flip="none" rotWithShape="1">
                  <a:gsLst>
                    <a:gs pos="0">
                      <a:srgbClr val="39666C"/>
                    </a:gs>
                    <a:gs pos="100000">
                      <a:srgbClr val="467287"/>
                    </a:gs>
                  </a:gsLst>
                  <a:lin ang="10800000" scaled="1"/>
                  <a:tileRect/>
                </a:gradFill>
                <a:effectLst/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038E8A5-C0D8-1232-5E88-5E33F6C39048}"/>
                </a:ext>
              </a:extLst>
            </p:cNvPr>
            <p:cNvSpPr txBox="1"/>
            <p:nvPr/>
          </p:nvSpPr>
          <p:spPr>
            <a:xfrm>
              <a:off x="313858" y="1782924"/>
              <a:ext cx="3218573" cy="718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/>
                <a:t>不变性：元素相对外部不变</a:t>
              </a:r>
              <a:endParaRPr lang="en-US" altLang="zh-CN" dirty="0"/>
            </a:p>
            <a:p>
              <a:pPr algn="ctr"/>
              <a:r>
                <a:rPr lang="zh-CN" altLang="en-US" dirty="0"/>
                <a:t>完整性：与真实语义对齐</a:t>
              </a:r>
              <a:endParaRPr lang="en-US" altLang="zh-CN" dirty="0"/>
            </a:p>
            <a:p>
              <a:pPr algn="ctr"/>
              <a:r>
                <a:rPr lang="zh-CN" altLang="en-US" dirty="0"/>
                <a:t>泛化性：可鲁棒的泛化到下游</a:t>
              </a: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2EA6E79C-E4CA-66FB-7F03-EBDA88558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8955" y="3851274"/>
            <a:ext cx="3702716" cy="2375671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9C555694-B470-2A44-6661-B157B95B72A4}"/>
              </a:ext>
            </a:extLst>
          </p:cNvPr>
          <p:cNvSpPr txBox="1"/>
          <p:nvPr/>
        </p:nvSpPr>
        <p:spPr>
          <a:xfrm>
            <a:off x="8557413" y="1108029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gradFill flip="none" rotWithShape="1">
                  <a:gsLst>
                    <a:gs pos="0">
                      <a:srgbClr val="39666C"/>
                    </a:gs>
                    <a:gs pos="100000">
                      <a:srgbClr val="467287"/>
                    </a:gs>
                  </a:gsLst>
                  <a:lin ang="10800000" scaled="1"/>
                  <a:tileRect/>
                </a:gra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解耦后的表征应用在哪</a:t>
            </a:r>
            <a:r>
              <a:rPr lang="zh-CN" altLang="en-US" sz="1800" b="1" dirty="0">
                <a:gradFill flip="none" rotWithShape="1">
                  <a:gsLst>
                    <a:gs pos="0">
                      <a:srgbClr val="39666C"/>
                    </a:gs>
                    <a:gs pos="100000">
                      <a:srgbClr val="467287"/>
                    </a:gs>
                  </a:gsLst>
                  <a:lin ang="10800000" scaled="1"/>
                  <a:tileRect/>
                </a:gradFill>
                <a:effectLst/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？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FE442EF5-B204-F507-140A-64165F713CCA}"/>
              </a:ext>
            </a:extLst>
          </p:cNvPr>
          <p:cNvGrpSpPr/>
          <p:nvPr/>
        </p:nvGrpSpPr>
        <p:grpSpPr>
          <a:xfrm>
            <a:off x="8310037" y="1798698"/>
            <a:ext cx="3218573" cy="1803647"/>
            <a:chOff x="313856" y="1442134"/>
            <a:chExt cx="3218573" cy="1403329"/>
          </a:xfrm>
        </p:grpSpPr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3ECE70E8-6BD4-8CF6-8A1E-2F671E08E0C2}"/>
                </a:ext>
              </a:extLst>
            </p:cNvPr>
            <p:cNvSpPr/>
            <p:nvPr/>
          </p:nvSpPr>
          <p:spPr>
            <a:xfrm>
              <a:off x="378374" y="1442134"/>
              <a:ext cx="3096348" cy="1399978"/>
            </a:xfrm>
            <a:prstGeom prst="roundRect">
              <a:avLst>
                <a:gd name="adj" fmla="val 22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gradFill flip="none" rotWithShape="1">
                  <a:gsLst>
                    <a:gs pos="0">
                      <a:srgbClr val="39666C"/>
                    </a:gs>
                    <a:gs pos="100000">
                      <a:srgbClr val="467287"/>
                    </a:gs>
                  </a:gsLst>
                  <a:lin ang="10800000" scaled="1"/>
                  <a:tileRect/>
                </a:gradFill>
                <a:effectLst/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D8BB157-EFDA-A340-D54C-7DFC2F153754}"/>
                </a:ext>
              </a:extLst>
            </p:cNvPr>
            <p:cNvSpPr txBox="1"/>
            <p:nvPr/>
          </p:nvSpPr>
          <p:spPr>
            <a:xfrm>
              <a:off x="313856" y="1696027"/>
              <a:ext cx="3218573" cy="11494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/>
                <a:t>主要应用在生成模型，</a:t>
              </a:r>
              <a:endParaRPr lang="en-US" altLang="zh-CN" dirty="0"/>
            </a:p>
            <a:p>
              <a:pPr algn="ctr"/>
              <a:r>
                <a:rPr lang="zh-CN" altLang="en-US" dirty="0"/>
                <a:t>计算机视觉、自然语言处理</a:t>
              </a:r>
              <a:endParaRPr lang="en-US" altLang="zh-CN" dirty="0"/>
            </a:p>
            <a:p>
              <a:pPr algn="ctr"/>
              <a:r>
                <a:rPr lang="zh-CN" altLang="en-US" dirty="0"/>
                <a:t>推荐系统、图学习</a:t>
              </a:r>
              <a:endParaRPr lang="en-US" altLang="zh-CN" dirty="0"/>
            </a:p>
            <a:p>
              <a:pPr algn="ctr"/>
              <a:r>
                <a:rPr lang="zh-CN" altLang="en-US" dirty="0"/>
                <a:t>等下游任务也有应用</a:t>
              </a:r>
              <a:endParaRPr lang="en-US" altLang="zh-CN" dirty="0"/>
            </a:p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 flipH="1">
            <a:off x="2667000" y="-2667001"/>
            <a:ext cx="6858001" cy="12192001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4" name="组合 23"/>
          <p:cNvGrpSpPr/>
          <p:nvPr/>
        </p:nvGrpSpPr>
        <p:grpSpPr>
          <a:xfrm>
            <a:off x="173169" y="137051"/>
            <a:ext cx="6457729" cy="518795"/>
            <a:chOff x="869" y="335"/>
            <a:chExt cx="10168" cy="817"/>
          </a:xfrm>
        </p:grpSpPr>
        <p:sp>
          <p:nvSpPr>
            <p:cNvPr id="22" name="PA-矩形 1"/>
            <p:cNvSpPr/>
            <p:nvPr>
              <p:custDataLst>
                <p:tags r:id="rId1"/>
              </p:custDataLst>
            </p:nvPr>
          </p:nvSpPr>
          <p:spPr>
            <a:xfrm>
              <a:off x="1330" y="498"/>
              <a:ext cx="9707" cy="654"/>
            </a:xfrm>
            <a:prstGeom prst="rect">
              <a:avLst/>
            </a:prstGeom>
            <a:noFill/>
            <a:effectLst/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altLang="zh-CN" sz="2700" spc="200" dirty="0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阿里巴巴普惠体 M" panose="00020600040101010101" pitchFamily="18" charset="-122"/>
                  <a:sym typeface="Gilroy Medium" panose="00000600000000000000" pitchFamily="50" charset="0"/>
                </a:rPr>
                <a:t>02 </a:t>
              </a:r>
              <a:r>
                <a:rPr lang="zh-CN" altLang="en-US" sz="2700" spc="200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阿里巴巴普惠体 M" panose="00020600040101010101" pitchFamily="18" charset="-122"/>
                  <a:sym typeface="Gilroy Medium" panose="00000600000000000000" pitchFamily="50" charset="0"/>
                </a:rPr>
                <a:t>多模态的解耦表征学习国内外现状</a:t>
              </a:r>
              <a:endParaRPr lang="zh-CN" altLang="en-US" sz="2700" spc="200" dirty="0">
                <a:solidFill>
                  <a:schemeClr val="tx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阿里巴巴普惠体 M" panose="00020600040101010101" pitchFamily="18" charset="-122"/>
                <a:sym typeface="Gilroy Medium" panose="00000600000000000000" pitchFamily="50" charset="0"/>
              </a:endParaRPr>
            </a:p>
          </p:txBody>
        </p:sp>
        <p:cxnSp>
          <p:nvCxnSpPr>
            <p:cNvPr id="23" name="直接连接符 22"/>
            <p:cNvCxnSpPr/>
            <p:nvPr/>
          </p:nvCxnSpPr>
          <p:spPr>
            <a:xfrm>
              <a:off x="869" y="335"/>
              <a:ext cx="0" cy="745"/>
            </a:xfrm>
            <a:prstGeom prst="line">
              <a:avLst/>
            </a:prstGeom>
            <a:ln w="76200">
              <a:solidFill>
                <a:srgbClr val="5AA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E656E963-3698-F0CB-C68E-ABA99C91F5BB}"/>
              </a:ext>
            </a:extLst>
          </p:cNvPr>
          <p:cNvSpPr txBox="1"/>
          <p:nvPr/>
        </p:nvSpPr>
        <p:spPr>
          <a:xfrm>
            <a:off x="78576" y="772402"/>
            <a:ext cx="5732332" cy="120032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b="1" dirty="0"/>
              <a:t>Bengio</a:t>
            </a:r>
            <a:r>
              <a:rPr lang="zh-CN" altLang="en-US" b="1" dirty="0"/>
              <a:t>（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约书亚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·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本吉奥</a:t>
            </a:r>
            <a:r>
              <a:rPr lang="zh-CN" altLang="en-US" b="1" dirty="0"/>
              <a:t>）</a:t>
            </a:r>
            <a:r>
              <a:rPr lang="zh-CN" altLang="en-US" dirty="0"/>
              <a:t>对解耦表征定义：</a:t>
            </a:r>
            <a:endParaRPr lang="en-US" altLang="zh-CN" dirty="0"/>
          </a:p>
          <a:p>
            <a:r>
              <a:rPr lang="zh-CN" altLang="en-US" dirty="0"/>
              <a:t>解耦表征应该能将数据中特别的、独立的、信息丰富的生成因素区分开来。单个潜在变量对单个潜在生成因素的变化敏感，而其他因素变化时则相对不变。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DEA73F-DAF5-C478-74FB-ADC17D54A269}"/>
              </a:ext>
            </a:extLst>
          </p:cNvPr>
          <p:cNvSpPr txBox="1"/>
          <p:nvPr/>
        </p:nvSpPr>
        <p:spPr>
          <a:xfrm>
            <a:off x="78576" y="2440332"/>
            <a:ext cx="5732332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/>
              <a:t>以模型区分</a:t>
            </a:r>
            <a:r>
              <a:rPr lang="zh-CN" altLang="en-US" dirty="0"/>
              <a:t>：基于</a:t>
            </a:r>
            <a:r>
              <a:rPr lang="en-US" altLang="zh-CN" dirty="0"/>
              <a:t>VAE</a:t>
            </a:r>
            <a:r>
              <a:rPr lang="zh-CN" altLang="en-US" dirty="0"/>
              <a:t>、基于</a:t>
            </a:r>
            <a:r>
              <a:rPr lang="en-US" altLang="zh-CN" dirty="0"/>
              <a:t>GAN</a:t>
            </a:r>
            <a:r>
              <a:rPr lang="zh-CN" altLang="en-US" dirty="0"/>
              <a:t>、基于</a:t>
            </a:r>
            <a:r>
              <a:rPr lang="en-US" altLang="zh-CN" dirty="0"/>
              <a:t>Diffusion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CC10449-266D-F1EC-6041-964EB59096A7}"/>
              </a:ext>
            </a:extLst>
          </p:cNvPr>
          <p:cNvSpPr txBox="1"/>
          <p:nvPr/>
        </p:nvSpPr>
        <p:spPr>
          <a:xfrm>
            <a:off x="78576" y="3387689"/>
            <a:ext cx="5732332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/>
              <a:t>以表征结构区分</a:t>
            </a:r>
            <a:r>
              <a:rPr lang="zh-CN" altLang="en-US" dirty="0"/>
              <a:t>：维度方向与向量方向、扁平和分层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804EE6C-8483-D3A8-A1BE-277613F0184A}"/>
              </a:ext>
            </a:extLst>
          </p:cNvPr>
          <p:cNvSpPr txBox="1"/>
          <p:nvPr/>
        </p:nvSpPr>
        <p:spPr>
          <a:xfrm>
            <a:off x="78576" y="5492524"/>
            <a:ext cx="5732332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/>
              <a:t>以监督方式区分</a:t>
            </a:r>
            <a:r>
              <a:rPr lang="zh-CN" altLang="en-US" dirty="0"/>
              <a:t>：无监督的、监督的、弱监督的</a:t>
            </a: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129652-2538-CE52-F8BE-A5CA8E4D0343}"/>
              </a:ext>
            </a:extLst>
          </p:cNvPr>
          <p:cNvSpPr txBox="1"/>
          <p:nvPr/>
        </p:nvSpPr>
        <p:spPr>
          <a:xfrm>
            <a:off x="78576" y="6112175"/>
            <a:ext cx="5732332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/>
              <a:t>以假设方式区分</a:t>
            </a:r>
            <a:r>
              <a:rPr lang="zh-CN" altLang="en-US" dirty="0"/>
              <a:t>：独立性假设、因果假设</a:t>
            </a: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A8B1E21-7731-286B-8657-C14B13605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3761" y="178326"/>
            <a:ext cx="4094712" cy="17797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DFBC30E-1B98-BBE2-37DF-BCF647788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8720" y="2130713"/>
            <a:ext cx="3944794" cy="17501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D92CF50-FCE1-7D62-8D9F-72DABC8B85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3848" y="4053506"/>
            <a:ext cx="3594538" cy="25087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2A080E1A-86EA-DED0-FF1F-7033527DDF6C}"/>
              </a:ext>
            </a:extLst>
          </p:cNvPr>
          <p:cNvSpPr/>
          <p:nvPr/>
        </p:nvSpPr>
        <p:spPr>
          <a:xfrm>
            <a:off x="1967536" y="3332903"/>
            <a:ext cx="2087356" cy="475469"/>
          </a:xfrm>
          <a:prstGeom prst="rect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278A24C-CE64-1A2A-4338-FB4D0BCCCDD0}"/>
              </a:ext>
            </a:extLst>
          </p:cNvPr>
          <p:cNvSpPr/>
          <p:nvPr/>
        </p:nvSpPr>
        <p:spPr>
          <a:xfrm>
            <a:off x="3676518" y="2391624"/>
            <a:ext cx="1519796" cy="466750"/>
          </a:xfrm>
          <a:prstGeom prst="rect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7B5D39A-D268-DF64-6C0E-6A08E65D38F0}"/>
              </a:ext>
            </a:extLst>
          </p:cNvPr>
          <p:cNvSpPr/>
          <p:nvPr/>
        </p:nvSpPr>
        <p:spPr>
          <a:xfrm>
            <a:off x="1450428" y="2398552"/>
            <a:ext cx="1041310" cy="466750"/>
          </a:xfrm>
          <a:prstGeom prst="rect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1A152304-FB76-CFAD-659E-9BF4D9BDA1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7747" y="3893704"/>
            <a:ext cx="3318696" cy="14142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4C87FD1-6300-90CD-D681-06C2FB342B95}"/>
              </a:ext>
            </a:extLst>
          </p:cNvPr>
          <p:cNvSpPr txBox="1"/>
          <p:nvPr/>
        </p:nvSpPr>
        <p:spPr>
          <a:xfrm>
            <a:off x="6967368" y="3428999"/>
            <a:ext cx="1165746" cy="40011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/>
              <a:t>互信息正则化</a:t>
            </a:r>
            <a:endParaRPr lang="en-US" altLang="zh-CN" sz="1000" dirty="0"/>
          </a:p>
          <a:p>
            <a:pPr algn="ctr"/>
            <a:r>
              <a:rPr lang="en-US" altLang="zh-CN" sz="1000" dirty="0"/>
              <a:t>Dimension-based</a:t>
            </a:r>
            <a:endParaRPr lang="zh-CN" altLang="en-US" sz="10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3D1D660-E7AC-4B88-8485-993F65571EA9}"/>
              </a:ext>
            </a:extLst>
          </p:cNvPr>
          <p:cNvSpPr txBox="1"/>
          <p:nvPr/>
        </p:nvSpPr>
        <p:spPr>
          <a:xfrm>
            <a:off x="6908720" y="1157122"/>
            <a:ext cx="641521" cy="430887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dirty="0"/>
              <a:t>Z+</a:t>
            </a:r>
            <a:r>
              <a:rPr lang="zh-CN" altLang="en-US" sz="1100" dirty="0"/>
              <a:t>扰动</a:t>
            </a:r>
            <a:endParaRPr lang="en-US" altLang="zh-CN" sz="1100" dirty="0"/>
          </a:p>
          <a:p>
            <a:pPr algn="ctr"/>
            <a:r>
              <a:rPr lang="zh-CN" altLang="en-US" sz="1100" dirty="0"/>
              <a:t>观察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1FD99-A00F-EFE5-E2C3-746592A1B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B6C0823-BF81-5457-0AB8-80D7B93BE7B7}"/>
              </a:ext>
            </a:extLst>
          </p:cNvPr>
          <p:cNvSpPr/>
          <p:nvPr/>
        </p:nvSpPr>
        <p:spPr>
          <a:xfrm rot="5400000" flipH="1">
            <a:off x="2667000" y="-2667001"/>
            <a:ext cx="6858001" cy="12192001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9C50E7E4-EDBA-17EC-236F-EE06402135F1}"/>
              </a:ext>
            </a:extLst>
          </p:cNvPr>
          <p:cNvGrpSpPr/>
          <p:nvPr/>
        </p:nvGrpSpPr>
        <p:grpSpPr>
          <a:xfrm>
            <a:off x="173169" y="137051"/>
            <a:ext cx="5714023" cy="518795"/>
            <a:chOff x="869" y="335"/>
            <a:chExt cx="8997" cy="817"/>
          </a:xfrm>
        </p:grpSpPr>
        <p:sp>
          <p:nvSpPr>
            <p:cNvPr id="22" name="PA-矩形 1">
              <a:extLst>
                <a:ext uri="{FF2B5EF4-FFF2-40B4-BE49-F238E27FC236}">
                  <a16:creationId xmlns:a16="http://schemas.microsoft.com/office/drawing/2014/main" id="{3FB2FEE4-C01C-7FDF-F100-8067D55D41EB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1330" y="498"/>
              <a:ext cx="8536" cy="654"/>
            </a:xfrm>
            <a:prstGeom prst="rect">
              <a:avLst/>
            </a:prstGeom>
            <a:noFill/>
            <a:effectLst/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altLang="zh-CN" sz="2700" spc="200" dirty="0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阿里巴巴普惠体 M" panose="00020600040101010101" pitchFamily="18" charset="-122"/>
                  <a:sym typeface="Gilroy Medium" panose="00000600000000000000" pitchFamily="50" charset="0"/>
                </a:rPr>
                <a:t>0</a:t>
              </a:r>
              <a:r>
                <a:rPr lang="en-US" altLang="zh-CN" sz="2700" spc="200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阿里巴巴普惠体 M" panose="00020600040101010101" pitchFamily="18" charset="-122"/>
                  <a:sym typeface="Gilroy Medium" panose="00000600000000000000" pitchFamily="50" charset="0"/>
                </a:rPr>
                <a:t>3</a:t>
              </a:r>
              <a:r>
                <a:rPr lang="en-US" altLang="zh-CN" sz="2700" spc="200" dirty="0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阿里巴巴普惠体 M" panose="00020600040101010101" pitchFamily="18" charset="-122"/>
                  <a:sym typeface="Gilroy Medium" panose="00000600000000000000" pitchFamily="50" charset="0"/>
                </a:rPr>
                <a:t> </a:t>
              </a:r>
              <a:r>
                <a:rPr lang="zh-CN" altLang="en-US" sz="2700" spc="200" dirty="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阿里巴巴普惠体 M" panose="00020600040101010101" pitchFamily="18" charset="-122"/>
                  <a:sym typeface="Gilroy Medium" panose="00000600000000000000" pitchFamily="50" charset="0"/>
                </a:rPr>
                <a:t>课题组研究方向的国内外现状</a:t>
              </a:r>
              <a:endParaRPr lang="zh-CN" altLang="en-US" sz="2700" spc="200" dirty="0">
                <a:solidFill>
                  <a:schemeClr val="tx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阿里巴巴普惠体 M" panose="00020600040101010101" pitchFamily="18" charset="-122"/>
                <a:sym typeface="Gilroy Medium" panose="00000600000000000000" pitchFamily="50" charset="0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2BB0D06C-D67C-72B1-1AE6-9F6ED63184B3}"/>
                </a:ext>
              </a:extLst>
            </p:cNvPr>
            <p:cNvCxnSpPr/>
            <p:nvPr/>
          </p:nvCxnSpPr>
          <p:spPr>
            <a:xfrm>
              <a:off x="869" y="335"/>
              <a:ext cx="0" cy="745"/>
            </a:xfrm>
            <a:prstGeom prst="line">
              <a:avLst/>
            </a:prstGeom>
            <a:ln w="76200">
              <a:solidFill>
                <a:srgbClr val="5AA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C525A547-C443-F508-FE14-715D84A3F613}"/>
              </a:ext>
            </a:extLst>
          </p:cNvPr>
          <p:cNvSpPr txBox="1"/>
          <p:nvPr/>
        </p:nvSpPr>
        <p:spPr>
          <a:xfrm>
            <a:off x="173169" y="799049"/>
            <a:ext cx="198085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向量方向的</a:t>
            </a:r>
            <a:r>
              <a:rPr lang="en-US" altLang="zh-CN" b="1" dirty="0"/>
              <a:t>DRL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82DA57A-0336-30B3-ADDD-21704EC0C1C1}"/>
              </a:ext>
            </a:extLst>
          </p:cNvPr>
          <p:cNvSpPr txBox="1"/>
          <p:nvPr/>
        </p:nvSpPr>
        <p:spPr>
          <a:xfrm>
            <a:off x="173170" y="1519027"/>
            <a:ext cx="5363681" cy="203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Liu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等人提出了一个用于动态图像和视频的解耦框架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MAPIVR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，该框架用</a:t>
            </a:r>
            <a:r>
              <a:rPr lang="zh-CN" altLang="en-US" b="1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两个编码器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将视频表示分为外观部分和运动部分</a:t>
            </a:r>
            <a:r>
              <a:rPr lang="zh-CN" altLang="en-US" b="1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两个</a:t>
            </a:r>
            <a:r>
              <a:rPr lang="en-US" altLang="zh-CN" b="1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Vector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endParaRPr lang="en-US" altLang="zh-CN" b="0" i="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FC0917-6CB1-D3F3-42D0-481BDEFBD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921" y="2454232"/>
            <a:ext cx="2061946" cy="32456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B083A4F-0B89-075E-4371-E57E4F48C0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921" y="2787886"/>
            <a:ext cx="3694459" cy="38427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86E72AA-6532-03B5-797C-3C8A97F197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921" y="3136174"/>
            <a:ext cx="1737511" cy="36579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BD7514A-39E4-F0F6-8C68-E54C5D1C4D7F}"/>
              </a:ext>
            </a:extLst>
          </p:cNvPr>
          <p:cNvSpPr txBox="1"/>
          <p:nvPr/>
        </p:nvSpPr>
        <p:spPr>
          <a:xfrm>
            <a:off x="173169" y="3971766"/>
            <a:ext cx="5363681" cy="175432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altLang="zh-CN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Denton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等人提出了一种基于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VAE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的模型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DRNET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，用</a:t>
            </a:r>
            <a:r>
              <a:rPr lang="zh-CN" altLang="en-US" b="1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两个编码器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将每个视频帧分解为时不变（场景内容）和时变（物体姿态）组件。</a:t>
            </a:r>
            <a:endParaRPr lang="en-US" altLang="zh-CN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423F55E-CB0B-69A2-84EB-E0F4B860B1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141" y="4867555"/>
            <a:ext cx="2994920" cy="3810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9DDB136-AB3E-6EDE-7EB5-3220D23678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8325" y="5271714"/>
            <a:ext cx="3010161" cy="266723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9777D2B3-95EB-3C06-AAD4-3560F0EF03D4}"/>
              </a:ext>
            </a:extLst>
          </p:cNvPr>
          <p:cNvCxnSpPr/>
          <p:nvPr/>
        </p:nvCxnSpPr>
        <p:spPr>
          <a:xfrm>
            <a:off x="2377441" y="2595918"/>
            <a:ext cx="2081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6B489999-D9A5-B4E0-5399-E7DF86189F5F}"/>
              </a:ext>
            </a:extLst>
          </p:cNvPr>
          <p:cNvSpPr txBox="1"/>
          <p:nvPr/>
        </p:nvSpPr>
        <p:spPr>
          <a:xfrm>
            <a:off x="2585546" y="240077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余弦距离损失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AF6463-BA63-F72A-1E82-D00B1723F23F}"/>
              </a:ext>
            </a:extLst>
          </p:cNvPr>
          <p:cNvSpPr txBox="1"/>
          <p:nvPr/>
        </p:nvSpPr>
        <p:spPr>
          <a:xfrm>
            <a:off x="4071244" y="279089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活动分类损失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4E38C48-37A4-87B1-E49E-109642A70FD5}"/>
              </a:ext>
            </a:extLst>
          </p:cNvPr>
          <p:cNvCxnSpPr/>
          <p:nvPr/>
        </p:nvCxnSpPr>
        <p:spPr>
          <a:xfrm>
            <a:off x="3941380" y="2975565"/>
            <a:ext cx="2081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8FD21262-75E8-C56D-AC84-9F6BD9DE87CC}"/>
              </a:ext>
            </a:extLst>
          </p:cNvPr>
          <p:cNvCxnSpPr/>
          <p:nvPr/>
        </p:nvCxnSpPr>
        <p:spPr>
          <a:xfrm>
            <a:off x="2154026" y="3319070"/>
            <a:ext cx="2081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203779E5-F546-97F9-7DC9-BB5045F3C8A3}"/>
              </a:ext>
            </a:extLst>
          </p:cNvPr>
          <p:cNvSpPr txBox="1"/>
          <p:nvPr/>
        </p:nvSpPr>
        <p:spPr>
          <a:xfrm>
            <a:off x="2387942" y="31127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重构损失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F5D4DFF-2423-0D96-040C-D7630D0B7235}"/>
              </a:ext>
            </a:extLst>
          </p:cNvPr>
          <p:cNvSpPr txBox="1"/>
          <p:nvPr/>
        </p:nvSpPr>
        <p:spPr>
          <a:xfrm>
            <a:off x="1196084" y="5937790"/>
            <a:ext cx="380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训练多个编码器</a:t>
            </a:r>
            <a:r>
              <a:rPr lang="en-US" altLang="zh-CN" dirty="0"/>
              <a:t>+</a:t>
            </a:r>
            <a:r>
              <a:rPr lang="zh-CN" altLang="en-US" dirty="0"/>
              <a:t>精心设计损失函数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8B4CB3C9-1ECB-EB12-7A8C-C074AB4CB2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3144" y="716487"/>
            <a:ext cx="5261620" cy="36775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A01E03F3-E377-B759-061E-390C421BA9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18016" y="4576078"/>
            <a:ext cx="2775398" cy="545701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FB946622-FFC8-BF9D-EB2F-701100B69BE3}"/>
              </a:ext>
            </a:extLst>
          </p:cNvPr>
          <p:cNvSpPr txBox="1"/>
          <p:nvPr/>
        </p:nvSpPr>
        <p:spPr>
          <a:xfrm>
            <a:off x="7097291" y="5210025"/>
            <a:ext cx="4921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功能更强大</a:t>
            </a:r>
            <a:r>
              <a:rPr lang="en-US" altLang="zh-CN" dirty="0"/>
              <a:t>+ </a:t>
            </a:r>
            <a:r>
              <a:rPr lang="zh-CN" altLang="en-US" dirty="0"/>
              <a:t>训练参数小（适合小实验室做）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9C051DE-54AD-BCC6-6D03-0CF3016B2A37}"/>
              </a:ext>
            </a:extLst>
          </p:cNvPr>
          <p:cNvSpPr txBox="1"/>
          <p:nvPr/>
        </p:nvSpPr>
        <p:spPr>
          <a:xfrm>
            <a:off x="6353144" y="163508"/>
            <a:ext cx="2190023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dirty="0"/>
              <a:t>Li</a:t>
            </a:r>
            <a:r>
              <a:rPr lang="zh-CN" altLang="en-US" dirty="0"/>
              <a:t>等人提出如下框架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830F3FA-4A20-01B5-45C8-AECA78350E9F}"/>
              </a:ext>
            </a:extLst>
          </p:cNvPr>
          <p:cNvSpPr txBox="1"/>
          <p:nvPr/>
        </p:nvSpPr>
        <p:spPr>
          <a:xfrm>
            <a:off x="6353144" y="5702940"/>
            <a:ext cx="5777544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Mou</a:t>
            </a:r>
            <a:r>
              <a:rPr lang="zh-CN" altLang="en-US" dirty="0"/>
              <a:t>等人发现</a:t>
            </a:r>
            <a:endParaRPr lang="en-US" altLang="zh-CN" dirty="0"/>
          </a:p>
          <a:p>
            <a:r>
              <a:rPr lang="zh-CN" altLang="en-US" dirty="0"/>
              <a:t>训练出的表征</a:t>
            </a:r>
            <a:r>
              <a:rPr lang="en-US" altLang="zh-CN" dirty="0"/>
              <a:t>C</a:t>
            </a:r>
            <a:r>
              <a:rPr lang="zh-CN" altLang="en-US" dirty="0"/>
              <a:t>直接用在其他</a:t>
            </a:r>
            <a:r>
              <a:rPr lang="en-US" altLang="zh-CN" dirty="0"/>
              <a:t>stable Diffusion</a:t>
            </a:r>
            <a:r>
              <a:rPr lang="zh-CN" altLang="en-US" dirty="0"/>
              <a:t>系列模型上</a:t>
            </a:r>
            <a:endParaRPr lang="en-US" altLang="zh-CN" dirty="0"/>
          </a:p>
          <a:p>
            <a:pPr algn="ctr"/>
            <a:r>
              <a:rPr lang="zh-CN" altLang="en-US" dirty="0"/>
              <a:t>居然也有很好的效果（这一点似乎很有研究价值）</a:t>
            </a:r>
          </a:p>
        </p:txBody>
      </p:sp>
      <p:cxnSp>
        <p:nvCxnSpPr>
          <p:cNvPr id="2" name="直接箭头连接符 1">
            <a:extLst>
              <a:ext uri="{FF2B5EF4-FFF2-40B4-BE49-F238E27FC236}">
                <a16:creationId xmlns:a16="http://schemas.microsoft.com/office/drawing/2014/main" id="{501B283D-FA73-DB85-021B-3DD747904394}"/>
              </a:ext>
            </a:extLst>
          </p:cNvPr>
          <p:cNvCxnSpPr/>
          <p:nvPr/>
        </p:nvCxnSpPr>
        <p:spPr>
          <a:xfrm>
            <a:off x="3208486" y="5016491"/>
            <a:ext cx="2081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9EABE1B-39BE-AF4B-F544-2FB055B38259}"/>
              </a:ext>
            </a:extLst>
          </p:cNvPr>
          <p:cNvSpPr txBox="1"/>
          <p:nvPr/>
        </p:nvSpPr>
        <p:spPr>
          <a:xfrm>
            <a:off x="3448016" y="483182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时变组件重构损失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6919108-46C6-EDB3-118E-427363DDC30E}"/>
              </a:ext>
            </a:extLst>
          </p:cNvPr>
          <p:cNvCxnSpPr/>
          <p:nvPr/>
        </p:nvCxnSpPr>
        <p:spPr>
          <a:xfrm>
            <a:off x="3233261" y="5405075"/>
            <a:ext cx="2081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38F2D260-4AE4-27BB-CF61-7CAA33191F77}"/>
              </a:ext>
            </a:extLst>
          </p:cNvPr>
          <p:cNvSpPr txBox="1"/>
          <p:nvPr/>
        </p:nvSpPr>
        <p:spPr>
          <a:xfrm>
            <a:off x="3361277" y="5210025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时不变组件提取损失</a:t>
            </a:r>
          </a:p>
        </p:txBody>
      </p:sp>
    </p:spTree>
    <p:extLst>
      <p:ext uri="{BB962C8B-B14F-4D97-AF65-F5344CB8AC3E}">
        <p14:creationId xmlns:p14="http://schemas.microsoft.com/office/powerpoint/2010/main" val="3164578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1CF9DD-955E-C7B7-0D5A-4DC58C2BE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F496C87-AF57-EA9D-42FC-02FA6B212851}"/>
              </a:ext>
            </a:extLst>
          </p:cNvPr>
          <p:cNvSpPr/>
          <p:nvPr/>
        </p:nvSpPr>
        <p:spPr>
          <a:xfrm rot="5400000" flipH="1">
            <a:off x="2667000" y="-2667001"/>
            <a:ext cx="6858001" cy="12192001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7859F941-3328-C39A-2F4A-DB17F587E284}"/>
              </a:ext>
            </a:extLst>
          </p:cNvPr>
          <p:cNvGrpSpPr/>
          <p:nvPr/>
        </p:nvGrpSpPr>
        <p:grpSpPr>
          <a:xfrm>
            <a:off x="65963" y="137051"/>
            <a:ext cx="10779606" cy="473075"/>
            <a:chOff x="869" y="335"/>
            <a:chExt cx="16973" cy="745"/>
          </a:xfrm>
        </p:grpSpPr>
        <p:sp>
          <p:nvSpPr>
            <p:cNvPr id="22" name="PA-矩形 1">
              <a:extLst>
                <a:ext uri="{FF2B5EF4-FFF2-40B4-BE49-F238E27FC236}">
                  <a16:creationId xmlns:a16="http://schemas.microsoft.com/office/drawing/2014/main" id="{AD1B6300-2A15-F81B-877E-6A38BD85F180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975" y="513"/>
              <a:ext cx="16867" cy="388"/>
            </a:xfrm>
            <a:prstGeom prst="rect">
              <a:avLst/>
            </a:prstGeom>
            <a:noFill/>
            <a:effectLst/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altLang="zh-CN" sz="1600" b="1" spc="200" dirty="0">
                  <a:solidFill>
                    <a:schemeClr val="tx1"/>
                  </a:solidFill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0</a:t>
              </a:r>
              <a:r>
                <a:rPr lang="en-US" altLang="zh-CN" sz="1600" b="1" spc="200" dirty="0"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3</a:t>
              </a:r>
              <a:r>
                <a:rPr lang="en-US" altLang="zh-CN" sz="1600" b="1" spc="200" dirty="0">
                  <a:solidFill>
                    <a:schemeClr val="tx1"/>
                  </a:solidFill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 </a:t>
              </a:r>
              <a:r>
                <a:rPr lang="en-US" altLang="zh-CN" sz="1600" spc="200" dirty="0"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Discovering Interpretable Diffusion Latent Directions for Responsible Text-to-Image Generation</a:t>
              </a:r>
              <a:endParaRPr lang="zh-CN" altLang="en-US" sz="1600" spc="200" dirty="0">
                <a:solidFill>
                  <a:schemeClr val="tx1"/>
                </a:solidFill>
                <a:latin typeface="Times New Roman" panose="02020603050405020304" pitchFamily="18" charset="0"/>
                <a:ea typeface="思源黑体 CN Bold" panose="020B0800000000000000" pitchFamily="34" charset="-122"/>
                <a:cs typeface="Times New Roman" panose="02020603050405020304" pitchFamily="18" charset="0"/>
                <a:sym typeface="Gilroy Medium" panose="00000600000000000000" pitchFamily="50" charset="0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637F8F82-6B01-E286-12CD-53A69FEA8CA8}"/>
                </a:ext>
              </a:extLst>
            </p:cNvPr>
            <p:cNvCxnSpPr/>
            <p:nvPr/>
          </p:nvCxnSpPr>
          <p:spPr>
            <a:xfrm>
              <a:off x="869" y="335"/>
              <a:ext cx="0" cy="745"/>
            </a:xfrm>
            <a:prstGeom prst="line">
              <a:avLst/>
            </a:prstGeom>
            <a:ln w="76200">
              <a:solidFill>
                <a:srgbClr val="5AA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337B9FE5-A329-F09F-8023-7D47C0DDF9B6}"/>
              </a:ext>
            </a:extLst>
          </p:cNvPr>
          <p:cNvSpPr txBox="1"/>
          <p:nvPr/>
        </p:nvSpPr>
        <p:spPr>
          <a:xfrm>
            <a:off x="131927" y="51320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作者给出的解释原理：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309C05B-FFC7-EA78-468C-7B26AF79E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585" y="697868"/>
            <a:ext cx="3422182" cy="13273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322B6C1-A7A5-185A-6452-71B1F37627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777" y="925842"/>
            <a:ext cx="4208552" cy="29280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2A7C280-2D5F-F85F-6CEC-0BB405E962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782" y="4283259"/>
            <a:ext cx="4991448" cy="23126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9A0B929-700F-CDA8-D18E-D8BB3503762C}"/>
              </a:ext>
            </a:extLst>
          </p:cNvPr>
          <p:cNvSpPr txBox="1"/>
          <p:nvPr/>
        </p:nvSpPr>
        <p:spPr>
          <a:xfrm>
            <a:off x="6160106" y="2035691"/>
            <a:ext cx="43071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由于预训练的扩散模型是冻结的，模型必须利用额外的条件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c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来补偿不在文本条件中，而在图像中缺失的信息。概念向量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c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将被迫表示输入文本中的缺失信息，以产生具有最低重建误差的图像。收敛后，该向量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c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预计代表性别信息“女性”。</a:t>
            </a:r>
            <a:endParaRPr lang="zh-CN" alt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2970639F-BDEC-3D4B-36E0-75FB50A9BD25}"/>
              </a:ext>
            </a:extLst>
          </p:cNvPr>
          <p:cNvCxnSpPr/>
          <p:nvPr/>
        </p:nvCxnSpPr>
        <p:spPr>
          <a:xfrm>
            <a:off x="65963" y="4105341"/>
            <a:ext cx="12048260" cy="0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07E7500-CE4F-8469-12C0-A4534FE7B637}"/>
              </a:ext>
            </a:extLst>
          </p:cNvPr>
          <p:cNvSpPr txBox="1"/>
          <p:nvPr/>
        </p:nvSpPr>
        <p:spPr>
          <a:xfrm>
            <a:off x="5442257" y="4172140"/>
            <a:ext cx="3122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如何提取要剔除的语义表征？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63BFF0D-39CC-239C-3D87-EA8B870E8018}"/>
              </a:ext>
            </a:extLst>
          </p:cNvPr>
          <p:cNvSpPr txBox="1"/>
          <p:nvPr/>
        </p:nvSpPr>
        <p:spPr>
          <a:xfrm>
            <a:off x="5442257" y="4602967"/>
            <a:ext cx="65773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先用原模型生成“</a:t>
            </a:r>
            <a:r>
              <a:rPr lang="en-US" altLang="zh-CN" dirty="0"/>
              <a:t>A painting of a gorgeous woman</a:t>
            </a:r>
            <a:r>
              <a:rPr lang="zh-CN" altLang="en-US" dirty="0"/>
              <a:t>，</a:t>
            </a:r>
            <a:r>
              <a:rPr lang="en-US" altLang="zh-CN" dirty="0"/>
              <a:t>no sexual</a:t>
            </a:r>
            <a:r>
              <a:rPr lang="zh-CN" altLang="en-US" dirty="0"/>
              <a:t>”对应的图像，并人工</a:t>
            </a:r>
            <a:r>
              <a:rPr lang="zh-CN" altLang="en-US" b="1" dirty="0"/>
              <a:t>筛选</a:t>
            </a:r>
            <a:r>
              <a:rPr lang="zh-CN" altLang="en-US" dirty="0"/>
              <a:t>出真正不包含“性”元素的作为训练集。</a:t>
            </a:r>
            <a:endParaRPr lang="en-US" altLang="zh-CN" dirty="0"/>
          </a:p>
          <a:p>
            <a:endParaRPr lang="en-US" altLang="zh-CN" b="1" dirty="0"/>
          </a:p>
          <a:p>
            <a:r>
              <a:rPr lang="zh-CN" altLang="en-US" dirty="0"/>
              <a:t>让模型以“</a:t>
            </a:r>
            <a:r>
              <a:rPr lang="en-US" altLang="zh-CN" dirty="0"/>
              <a:t>A painting of a gorgeous woman</a:t>
            </a:r>
            <a:r>
              <a:rPr lang="zh-CN" altLang="en-US" dirty="0"/>
              <a:t>”为文本和向量</a:t>
            </a:r>
            <a:r>
              <a:rPr lang="en-US" altLang="zh-CN" dirty="0"/>
              <a:t>C</a:t>
            </a:r>
            <a:r>
              <a:rPr lang="zh-CN" altLang="en-US" dirty="0"/>
              <a:t>一起重构训练集图像，从而使得</a:t>
            </a:r>
            <a:r>
              <a:rPr lang="en-US" altLang="zh-CN" dirty="0"/>
              <a:t>C</a:t>
            </a:r>
            <a:r>
              <a:rPr lang="zh-CN" altLang="en-US" dirty="0"/>
              <a:t>学习到“</a:t>
            </a:r>
            <a:r>
              <a:rPr lang="en-US" altLang="zh-CN" dirty="0"/>
              <a:t>anti-sexual</a:t>
            </a:r>
            <a:r>
              <a:rPr lang="zh-CN" altLang="en-US" dirty="0"/>
              <a:t>”的语义。</a:t>
            </a:r>
          </a:p>
        </p:txBody>
      </p:sp>
    </p:spTree>
    <p:extLst>
      <p:ext uri="{BB962C8B-B14F-4D97-AF65-F5344CB8AC3E}">
        <p14:creationId xmlns:p14="http://schemas.microsoft.com/office/powerpoint/2010/main" val="402607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D935D-5DC6-3324-7548-8E02D87E5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3809F50-F75E-E228-8911-A7CEFDD0B7A6}"/>
              </a:ext>
            </a:extLst>
          </p:cNvPr>
          <p:cNvSpPr/>
          <p:nvPr/>
        </p:nvSpPr>
        <p:spPr>
          <a:xfrm rot="5400000" flipH="1">
            <a:off x="2667000" y="-2667001"/>
            <a:ext cx="6858001" cy="12192001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E8F88C7C-7E1E-6781-35EC-D70F86E4E5E4}"/>
              </a:ext>
            </a:extLst>
          </p:cNvPr>
          <p:cNvGrpSpPr/>
          <p:nvPr/>
        </p:nvGrpSpPr>
        <p:grpSpPr>
          <a:xfrm>
            <a:off x="65963" y="137051"/>
            <a:ext cx="10779606" cy="473075"/>
            <a:chOff x="869" y="335"/>
            <a:chExt cx="16973" cy="745"/>
          </a:xfrm>
        </p:grpSpPr>
        <p:sp>
          <p:nvSpPr>
            <p:cNvPr id="22" name="PA-矩形 1">
              <a:extLst>
                <a:ext uri="{FF2B5EF4-FFF2-40B4-BE49-F238E27FC236}">
                  <a16:creationId xmlns:a16="http://schemas.microsoft.com/office/drawing/2014/main" id="{B41E2C12-C0F4-5117-38EE-C33511EDD650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975" y="513"/>
              <a:ext cx="16867" cy="388"/>
            </a:xfrm>
            <a:prstGeom prst="rect">
              <a:avLst/>
            </a:prstGeom>
            <a:noFill/>
            <a:effectLst/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altLang="zh-CN" sz="1600" b="1" spc="200" dirty="0">
                  <a:solidFill>
                    <a:schemeClr val="tx1"/>
                  </a:solidFill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0</a:t>
              </a:r>
              <a:r>
                <a:rPr lang="en-US" altLang="zh-CN" sz="1600" b="1" spc="200" dirty="0"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3</a:t>
              </a:r>
              <a:r>
                <a:rPr lang="en-US" altLang="zh-CN" sz="1600" b="1" spc="200" dirty="0">
                  <a:solidFill>
                    <a:schemeClr val="tx1"/>
                  </a:solidFill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 </a:t>
              </a:r>
              <a:r>
                <a:rPr lang="en-US" altLang="zh-CN" sz="1600" spc="200" dirty="0"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Discovering Interpretable Diffusion Latent Directions for Responsible Text-to-Image Generation</a:t>
              </a:r>
              <a:endParaRPr lang="zh-CN" altLang="en-US" sz="1600" spc="200" dirty="0">
                <a:solidFill>
                  <a:schemeClr val="tx1"/>
                </a:solidFill>
                <a:latin typeface="Times New Roman" panose="02020603050405020304" pitchFamily="18" charset="0"/>
                <a:ea typeface="思源黑体 CN Bold" panose="020B0800000000000000" pitchFamily="34" charset="-122"/>
                <a:cs typeface="Times New Roman" panose="02020603050405020304" pitchFamily="18" charset="0"/>
                <a:sym typeface="Gilroy Medium" panose="00000600000000000000" pitchFamily="50" charset="0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F87256BF-FAD5-6FDF-8C24-B567D69B3FC4}"/>
                </a:ext>
              </a:extLst>
            </p:cNvPr>
            <p:cNvCxnSpPr/>
            <p:nvPr/>
          </p:nvCxnSpPr>
          <p:spPr>
            <a:xfrm>
              <a:off x="869" y="335"/>
              <a:ext cx="0" cy="745"/>
            </a:xfrm>
            <a:prstGeom prst="line">
              <a:avLst/>
            </a:prstGeom>
            <a:ln w="76200">
              <a:solidFill>
                <a:srgbClr val="5AA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DDD58C69-1574-D87E-5263-B62C24606341}"/>
              </a:ext>
            </a:extLst>
          </p:cNvPr>
          <p:cNvSpPr txBox="1"/>
          <p:nvPr/>
        </p:nvSpPr>
        <p:spPr>
          <a:xfrm>
            <a:off x="131927" y="61012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实验部分：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B46BC35-652D-8F99-FD97-104766E4B4A2}"/>
              </a:ext>
            </a:extLst>
          </p:cNvPr>
          <p:cNvSpPr txBox="1"/>
          <p:nvPr/>
        </p:nvSpPr>
        <p:spPr>
          <a:xfrm>
            <a:off x="131926" y="1420469"/>
            <a:ext cx="4206743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引入“女性”概念以实现</a:t>
            </a:r>
            <a:r>
              <a:rPr lang="zh-CN" altLang="en-US" sz="1400" b="1" dirty="0"/>
              <a:t>公平生成</a:t>
            </a:r>
            <a:r>
              <a:rPr lang="zh-CN" altLang="en-US" sz="1400" dirty="0"/>
              <a:t>，公平程度排名：</a:t>
            </a:r>
            <a:endParaRPr lang="en-US" altLang="zh-CN" sz="1400" dirty="0"/>
          </a:p>
          <a:p>
            <a:endParaRPr lang="en-US" altLang="zh-CN" sz="1400" dirty="0"/>
          </a:p>
          <a:p>
            <a:pPr marL="342900" indent="-342900">
              <a:buAutoNum type="arabicPeriod"/>
            </a:pPr>
            <a:r>
              <a:rPr lang="zh-CN" altLang="en-US" sz="1400" dirty="0"/>
              <a:t>按比例引入</a:t>
            </a:r>
            <a:r>
              <a:rPr lang="zh-CN" altLang="en-US" sz="1400" b="1" dirty="0"/>
              <a:t>训练好的“女性”和“男性”语义向量</a:t>
            </a:r>
            <a:r>
              <a:rPr lang="en-US" altLang="zh-CN" sz="1400" b="1" dirty="0"/>
              <a:t>C</a:t>
            </a:r>
          </a:p>
          <a:p>
            <a:pPr marL="342900" indent="-342900">
              <a:buAutoNum type="arabicPeriod"/>
            </a:pPr>
            <a:r>
              <a:rPr lang="zh-CN" altLang="en-US" sz="1400" dirty="0"/>
              <a:t>按比例引入对应</a:t>
            </a:r>
            <a:r>
              <a:rPr lang="zh-CN" altLang="en-US" sz="1400" b="1" dirty="0"/>
              <a:t>提示词</a:t>
            </a:r>
            <a:endParaRPr lang="en-US" altLang="zh-CN" sz="1400" b="1" dirty="0"/>
          </a:p>
          <a:p>
            <a:pPr marL="342900" indent="-342900">
              <a:buFontTx/>
              <a:buAutoNum type="arabicPeriod"/>
            </a:pPr>
            <a:r>
              <a:rPr lang="zh-CN" altLang="en-US" sz="1400" dirty="0"/>
              <a:t>完全</a:t>
            </a:r>
            <a:r>
              <a:rPr lang="zh-CN" altLang="en-US" sz="1400" b="1" dirty="0"/>
              <a:t>不引入</a:t>
            </a:r>
            <a:r>
              <a:rPr lang="zh-CN" altLang="en-US" sz="1400" dirty="0"/>
              <a:t>性别概念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06B41FE-544B-8422-0C92-4773EEDDC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3" y="2849030"/>
            <a:ext cx="5259880" cy="271053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C0D5EA6-1D02-C2DA-8E68-DCE299C3ACA0}"/>
              </a:ext>
            </a:extLst>
          </p:cNvPr>
          <p:cNvSpPr txBox="1"/>
          <p:nvPr/>
        </p:nvSpPr>
        <p:spPr>
          <a:xfrm>
            <a:off x="6571616" y="1312746"/>
            <a:ext cx="5051775" cy="13849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1.</a:t>
            </a:r>
            <a:r>
              <a:rPr lang="zh-CN" altLang="en-US" sz="1400" dirty="0"/>
              <a:t>剔除“暴力”概念以实现</a:t>
            </a:r>
            <a:r>
              <a:rPr lang="zh-CN" altLang="en-US" sz="1400" b="1" dirty="0"/>
              <a:t>安全生成</a:t>
            </a:r>
            <a:r>
              <a:rPr lang="zh-CN" altLang="en-US" sz="1400" dirty="0"/>
              <a:t>，安全程度排名：</a:t>
            </a:r>
            <a:endParaRPr lang="en-US" altLang="zh-CN" sz="1400" dirty="0"/>
          </a:p>
          <a:p>
            <a:endParaRPr lang="en-US" altLang="zh-CN" sz="14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1400" dirty="0"/>
              <a:t>引入</a:t>
            </a:r>
            <a:r>
              <a:rPr lang="zh-CN" altLang="en-US" sz="1400" b="1" dirty="0"/>
              <a:t>训练好的“反暴力”语义向量</a:t>
            </a:r>
            <a:r>
              <a:rPr lang="en-US" altLang="zh-CN" sz="1400" b="1" dirty="0"/>
              <a:t>C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sz="1400" dirty="0"/>
              <a:t>引入</a:t>
            </a:r>
            <a:r>
              <a:rPr lang="zh-CN" altLang="en-US" sz="1400" b="1" dirty="0"/>
              <a:t>训练好的“暴力”语义向量</a:t>
            </a:r>
            <a:r>
              <a:rPr lang="en-US" altLang="zh-CN" sz="1400" b="1" dirty="0"/>
              <a:t>C</a:t>
            </a:r>
            <a:r>
              <a:rPr lang="zh-CN" altLang="en-US" sz="1400" b="1" dirty="0"/>
              <a:t>的反向调控向量</a:t>
            </a:r>
            <a:endParaRPr lang="en-US" altLang="zh-CN" sz="1400" b="1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1400" dirty="0"/>
              <a:t>引入“反暴力”</a:t>
            </a:r>
            <a:r>
              <a:rPr lang="zh-CN" altLang="en-US" sz="1400" b="1" dirty="0"/>
              <a:t>提示词</a:t>
            </a:r>
            <a:endParaRPr lang="en-US" altLang="zh-CN" sz="1400" b="1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1400" dirty="0"/>
              <a:t>不引入概念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802849D-CC2E-58E2-305F-7A790AF849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6706" y="3050811"/>
            <a:ext cx="6585294" cy="125283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28160AB-C0BE-78FA-AE8A-32F8E77FF9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5204" y="4593681"/>
            <a:ext cx="3208298" cy="112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752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9E61F0-FA89-680E-E50C-196E4B8E0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9B5D2A42-9947-D1D8-B085-D657ECA5E5E1}"/>
              </a:ext>
            </a:extLst>
          </p:cNvPr>
          <p:cNvSpPr/>
          <p:nvPr/>
        </p:nvSpPr>
        <p:spPr>
          <a:xfrm rot="5400000" flipH="1">
            <a:off x="2667000" y="-2667001"/>
            <a:ext cx="6858001" cy="12192001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6D0CFD5-2C5B-91AB-15A8-04E021ABD58A}"/>
              </a:ext>
            </a:extLst>
          </p:cNvPr>
          <p:cNvGrpSpPr/>
          <p:nvPr/>
        </p:nvGrpSpPr>
        <p:grpSpPr>
          <a:xfrm>
            <a:off x="65963" y="137051"/>
            <a:ext cx="10779606" cy="473075"/>
            <a:chOff x="869" y="335"/>
            <a:chExt cx="16973" cy="745"/>
          </a:xfrm>
        </p:grpSpPr>
        <p:sp>
          <p:nvSpPr>
            <p:cNvPr id="22" name="PA-矩形 1">
              <a:extLst>
                <a:ext uri="{FF2B5EF4-FFF2-40B4-BE49-F238E27FC236}">
                  <a16:creationId xmlns:a16="http://schemas.microsoft.com/office/drawing/2014/main" id="{DDC6B42F-E014-6AE4-3807-53DD180C7EE1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975" y="513"/>
              <a:ext cx="16867" cy="388"/>
            </a:xfrm>
            <a:prstGeom prst="rect">
              <a:avLst/>
            </a:prstGeom>
            <a:noFill/>
            <a:effectLst/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altLang="zh-CN" sz="1600" b="1" spc="200" dirty="0">
                  <a:solidFill>
                    <a:schemeClr val="tx1"/>
                  </a:solidFill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0</a:t>
              </a:r>
              <a:r>
                <a:rPr lang="en-US" altLang="zh-CN" sz="1600" b="1" spc="200" dirty="0"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3</a:t>
              </a:r>
              <a:r>
                <a:rPr lang="en-US" altLang="zh-CN" sz="1600" b="1" spc="200" dirty="0">
                  <a:solidFill>
                    <a:schemeClr val="tx1"/>
                  </a:solidFill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 </a:t>
              </a:r>
              <a:r>
                <a:rPr lang="en-US" altLang="zh-CN" sz="1600" spc="200" dirty="0">
                  <a:latin typeface="Times New Roman" panose="02020603050405020304" pitchFamily="18" charset="0"/>
                  <a:ea typeface="思源黑体 CN Bold" panose="020B0800000000000000" pitchFamily="34" charset="-122"/>
                  <a:cs typeface="Times New Roman" panose="02020603050405020304" pitchFamily="18" charset="0"/>
                  <a:sym typeface="Gilroy Medium" panose="00000600000000000000" pitchFamily="50" charset="0"/>
                </a:rPr>
                <a:t>Discovering Interpretable Diffusion Latent Directions for Responsible Text-to-Image Generation</a:t>
              </a:r>
              <a:endParaRPr lang="zh-CN" altLang="en-US" sz="1600" spc="200" dirty="0">
                <a:solidFill>
                  <a:schemeClr val="tx1"/>
                </a:solidFill>
                <a:latin typeface="Times New Roman" panose="02020603050405020304" pitchFamily="18" charset="0"/>
                <a:ea typeface="思源黑体 CN Bold" panose="020B0800000000000000" pitchFamily="34" charset="-122"/>
                <a:cs typeface="Times New Roman" panose="02020603050405020304" pitchFamily="18" charset="0"/>
                <a:sym typeface="Gilroy Medium" panose="00000600000000000000" pitchFamily="50" charset="0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F1F7AD61-B15D-B2F0-B50F-9D23630D28D9}"/>
                </a:ext>
              </a:extLst>
            </p:cNvPr>
            <p:cNvCxnSpPr/>
            <p:nvPr/>
          </p:nvCxnSpPr>
          <p:spPr>
            <a:xfrm>
              <a:off x="869" y="335"/>
              <a:ext cx="0" cy="745"/>
            </a:xfrm>
            <a:prstGeom prst="line">
              <a:avLst/>
            </a:prstGeom>
            <a:ln w="76200">
              <a:solidFill>
                <a:srgbClr val="5AA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C3C9161-7729-4EBA-548C-770095FD5F2D}"/>
              </a:ext>
            </a:extLst>
          </p:cNvPr>
          <p:cNvSpPr txBox="1"/>
          <p:nvPr/>
        </p:nvSpPr>
        <p:spPr>
          <a:xfrm>
            <a:off x="131927" y="61012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模型结构：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802B429-CD3F-C6BD-E829-D0A1BE8D7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536" y="1499494"/>
            <a:ext cx="10120237" cy="464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07812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3682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</TotalTime>
  <Words>644</Words>
  <Application>Microsoft Office PowerPoint</Application>
  <PresentationFormat>宽屏</PresentationFormat>
  <Paragraphs>69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Helvetica Neue</vt:lpstr>
      <vt:lpstr>等线</vt:lpstr>
      <vt:lpstr>等线 Light</vt:lpstr>
      <vt:lpstr>思源黑体</vt:lpstr>
      <vt:lpstr>思源黑体 CN Bold</vt:lpstr>
      <vt:lpstr>微软雅黑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1876</dc:creator>
  <cp:lastModifiedBy>马晨旭</cp:lastModifiedBy>
  <cp:revision>21</cp:revision>
  <dcterms:created xsi:type="dcterms:W3CDTF">2024-11-17T16:52:37Z</dcterms:created>
  <dcterms:modified xsi:type="dcterms:W3CDTF">2024-11-27T12:48:05Z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2052-6.2.2.8394</vt:lpwstr>
  </property>
  <property fmtid="{D5CDD505-2E9C-101B-9397-08002B2CF9AE}" pid="3" name="ICV">
    <vt:lpwstr>B77FC3B72BA123FC551F3A673669997E_42</vt:lpwstr>
  </property>
</Properties>
</file>

<file path=docProps/thumbnail.jpeg>
</file>